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57" r:id="rId4"/>
    <p:sldId id="258" r:id="rId5"/>
    <p:sldId id="268" r:id="rId6"/>
    <p:sldId id="267" r:id="rId7"/>
    <p:sldId id="260" r:id="rId8"/>
    <p:sldId id="265" r:id="rId9"/>
    <p:sldId id="259" r:id="rId10"/>
    <p:sldId id="261" r:id="rId11"/>
    <p:sldId id="270" r:id="rId12"/>
    <p:sldId id="264" r:id="rId13"/>
    <p:sldId id="266"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94636" autoAdjust="0"/>
  </p:normalViewPr>
  <p:slideViewPr>
    <p:cSldViewPr snapToGrid="0">
      <p:cViewPr varScale="1">
        <p:scale>
          <a:sx n="76" d="100"/>
          <a:sy n="76" d="100"/>
        </p:scale>
        <p:origin x="126" y="648"/>
      </p:cViewPr>
      <p:guideLst>
        <p:guide orient="horz" pos="2160"/>
        <p:guide pos="3840"/>
      </p:guideLst>
    </p:cSldViewPr>
  </p:slideViewPr>
  <p:notesTextViewPr>
    <p:cViewPr>
      <p:scale>
        <a:sx n="1" d="1"/>
        <a:sy n="1" d="1"/>
      </p:scale>
      <p:origin x="0" y="0"/>
    </p:cViewPr>
  </p:notesTextViewPr>
  <p:sorterViewPr>
    <p:cViewPr>
      <p:scale>
        <a:sx n="100" d="100"/>
        <a:sy n="100" d="100"/>
      </p:scale>
      <p:origin x="0" y="11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E37FDF-005D-4B4A-9611-FA469A372308}"/>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3CDA7C0-51F6-434D-A2A3-D07C2AE6E3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D776ACB0-9364-4A83-AC32-EBCF4C25A9B0}"/>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FB84C041-05DE-414B-AE41-B16F76913F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C3C73B-47CA-43C6-8C0C-860F79CF4E14}"/>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66952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F05AF-07FD-4A95-959C-9050293C03A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2044743-1CF4-4BDE-AE78-0C129CD758E6}"/>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D789A5-6AC4-4D25-B738-8D43B3308C30}"/>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D4F433D2-EF7F-4BEE-8826-F627F4911F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671FC0C-887C-43F8-BA19-03668BEEAE6E}"/>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3758988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C29041C-658F-418F-B62E-2A24B998BB4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10A8429-CF50-4FA7-A0E9-EE53E864F4A3}"/>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6AE3CAC-6EC4-42E6-8143-721366229EF5}"/>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D19E5125-705F-46DF-AEFF-80F2DC4443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382F495-33BD-44FA-B088-088EBCD73DFD}"/>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3149301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E132B4-4A6A-40FF-B554-CE70FBA83AD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AD632D-9E5F-41A3-A397-B8619FCAB00A}"/>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79119FE-DD81-4A13-B7B0-55D36FB533B2}"/>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9283B6B6-DCDC-4F2B-AD3F-BF14A1EE4BF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80B73AD-0E10-4799-AB26-82E65144EB9D}"/>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288838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6600BB-E3C0-4293-8FAF-7753E2D639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271E2EF-25A2-4F98-87EF-ED8D05F6F3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3FD8CF26-DEE7-42DC-8138-BF56F177E4E9}"/>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E72B84FB-19CA-4961-9F4C-705247685C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CF9F157-867B-434C-93D5-B7DE7D7766F9}"/>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1340815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3E8A4-0631-4E6F-8D1F-B5B3B000BB8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71AC0F-F799-4122-AD1B-CB7FBBB36F79}"/>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38FF77B-47C2-48A2-B3EC-A77BFEEB0F7A}"/>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57D5FA3-E657-4A16-B15D-B55C6E62019E}"/>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6" name="Tijdelijke aanduiding voor voettekst 5">
            <a:extLst>
              <a:ext uri="{FF2B5EF4-FFF2-40B4-BE49-F238E27FC236}">
                <a16:creationId xmlns:a16="http://schemas.microsoft.com/office/drawing/2014/main" id="{ED7C31B6-7594-4164-8D0D-44F970620C2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6DF8E9A-0D62-41AC-A9E3-5FBA1C0A29C4}"/>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429217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3BA7FF-DEA8-4DAF-87B2-5771FBAB1C4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D6A1B6F-F9F4-4D4C-9CB4-B106AEA07A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74C2D62-2534-45BA-9FFA-715B3C01977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246373FA-CAE9-48CC-ACA6-BF7D38EBB5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6449235-20E1-446F-AF72-CBC38AA8D392}"/>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6D649E7-1C0A-416E-8A90-94C3DFD63076}"/>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8" name="Tijdelijke aanduiding voor voettekst 7">
            <a:extLst>
              <a:ext uri="{FF2B5EF4-FFF2-40B4-BE49-F238E27FC236}">
                <a16:creationId xmlns:a16="http://schemas.microsoft.com/office/drawing/2014/main" id="{F8AA9144-4E39-48C2-8DE9-184DF2AE718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67DDE2C-DB72-4901-9905-0E8F19FD9136}"/>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3551470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879A7-7EE2-49F8-BC70-50411E6759C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66471F3-926B-4587-9C19-A5B3B8B66C6A}"/>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4" name="Tijdelijke aanduiding voor voettekst 3">
            <a:extLst>
              <a:ext uri="{FF2B5EF4-FFF2-40B4-BE49-F238E27FC236}">
                <a16:creationId xmlns:a16="http://schemas.microsoft.com/office/drawing/2014/main" id="{CB6E029D-181F-484A-8A86-5A9DE8E9C0F0}"/>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863913D-78E3-47A1-8969-422939847281}"/>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2935190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F599E2F-9297-459D-B762-3CD259D88790}"/>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3" name="Tijdelijke aanduiding voor voettekst 2">
            <a:extLst>
              <a:ext uri="{FF2B5EF4-FFF2-40B4-BE49-F238E27FC236}">
                <a16:creationId xmlns:a16="http://schemas.microsoft.com/office/drawing/2014/main" id="{CA42E0F2-2D08-4419-B454-4CDA072044D3}"/>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C14DDA5-1648-4147-9A08-C0AE975E524E}"/>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1981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A315D5-024B-4B36-A645-5A206894FF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B3E45DE-DAC6-404A-8313-2931A4D03B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4C63737-A7AA-4E65-9DA3-BA51FF7D8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8E55B905-06F9-4EB0-8423-9CD8D05C5D81}"/>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6" name="Tijdelijke aanduiding voor voettekst 5">
            <a:extLst>
              <a:ext uri="{FF2B5EF4-FFF2-40B4-BE49-F238E27FC236}">
                <a16:creationId xmlns:a16="http://schemas.microsoft.com/office/drawing/2014/main" id="{86435258-2F85-4C15-9280-23228B4FED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AABA4-18C4-4951-92E9-F4905BDA308A}"/>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4220109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B3F46-7F23-4741-8D56-CB68A4C0955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AF84FE7-ABB9-438F-AC9A-F2E0EB7FCB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39A7DCB2-A193-48C9-8B1F-2B1EDAD7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CFEA6E7-0966-403B-8D69-33DFA3ACE799}"/>
              </a:ext>
            </a:extLst>
          </p:cNvPr>
          <p:cNvSpPr>
            <a:spLocks noGrp="1"/>
          </p:cNvSpPr>
          <p:nvPr>
            <p:ph type="dt" sz="half" idx="10"/>
          </p:nvPr>
        </p:nvSpPr>
        <p:spPr/>
        <p:txBody>
          <a:bodyPr/>
          <a:lstStyle/>
          <a:p>
            <a:fld id="{7C737875-38C8-4015-8D53-78980D3CDCA1}" type="datetimeFigureOut">
              <a:rPr lang="nl-NL" smtClean="0"/>
              <a:t>15-3-2019</a:t>
            </a:fld>
            <a:endParaRPr lang="nl-NL"/>
          </a:p>
        </p:txBody>
      </p:sp>
      <p:sp>
        <p:nvSpPr>
          <p:cNvPr id="6" name="Tijdelijke aanduiding voor voettekst 5">
            <a:extLst>
              <a:ext uri="{FF2B5EF4-FFF2-40B4-BE49-F238E27FC236}">
                <a16:creationId xmlns:a16="http://schemas.microsoft.com/office/drawing/2014/main" id="{10882DEF-BCA3-46E7-869B-8E29F1878AC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9D01444-1088-4C2E-9B62-E10A4BCEBE5C}"/>
              </a:ext>
            </a:extLst>
          </p:cNvPr>
          <p:cNvSpPr>
            <a:spLocks noGrp="1"/>
          </p:cNvSpPr>
          <p:nvPr>
            <p:ph type="sldNum" sz="quarter" idx="12"/>
          </p:nvPr>
        </p:nvSpPr>
        <p:spPr/>
        <p:txBody>
          <a:bodyPr/>
          <a:lstStyle/>
          <a:p>
            <a:fld id="{33BFB0CC-3228-41DD-B360-EE26E826A594}" type="slidenum">
              <a:rPr lang="nl-NL" smtClean="0"/>
              <a:t>‹nr.›</a:t>
            </a:fld>
            <a:endParaRPr lang="nl-NL"/>
          </a:p>
        </p:txBody>
      </p:sp>
    </p:spTree>
    <p:extLst>
      <p:ext uri="{BB962C8B-B14F-4D97-AF65-F5344CB8AC3E}">
        <p14:creationId xmlns:p14="http://schemas.microsoft.com/office/powerpoint/2010/main" val="393282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C406E5-A4BD-4BD6-96E6-A2EC422E02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0FA4C2-1E03-4A2F-B53F-0D196007F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E873AD-32CA-4179-A97A-FDB79B1ABD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737875-38C8-4015-8D53-78980D3CDCA1}" type="datetimeFigureOut">
              <a:rPr lang="nl-NL" smtClean="0"/>
              <a:t>15-3-2019</a:t>
            </a:fld>
            <a:endParaRPr lang="nl-NL"/>
          </a:p>
        </p:txBody>
      </p:sp>
      <p:sp>
        <p:nvSpPr>
          <p:cNvPr id="5" name="Tijdelijke aanduiding voor voettekst 4">
            <a:extLst>
              <a:ext uri="{FF2B5EF4-FFF2-40B4-BE49-F238E27FC236}">
                <a16:creationId xmlns:a16="http://schemas.microsoft.com/office/drawing/2014/main" id="{CD217EF6-C2BC-4447-B6CE-F8E50C5586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7FE09AF1-6CCF-443E-95B1-99F3AFDF6D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B0CC-3228-41DD-B360-EE26E826A594}" type="slidenum">
              <a:rPr lang="nl-NL" smtClean="0"/>
              <a:t>‹nr.›</a:t>
            </a:fld>
            <a:endParaRPr lang="nl-NL"/>
          </a:p>
        </p:txBody>
      </p:sp>
    </p:spTree>
    <p:extLst>
      <p:ext uri="{BB962C8B-B14F-4D97-AF65-F5344CB8AC3E}">
        <p14:creationId xmlns:p14="http://schemas.microsoft.com/office/powerpoint/2010/main" val="3898775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betaallokaal.nl/"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96B965B-2EE6-4310-80C7-17493F0742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429" y="0"/>
            <a:ext cx="10741141" cy="6858000"/>
          </a:xfrm>
          <a:prstGeom prst="rect">
            <a:avLst/>
          </a:prstGeom>
        </p:spPr>
      </p:pic>
      <p:sp>
        <p:nvSpPr>
          <p:cNvPr id="4" name="Rechthoek 3">
            <a:extLst>
              <a:ext uri="{FF2B5EF4-FFF2-40B4-BE49-F238E27FC236}">
                <a16:creationId xmlns:a16="http://schemas.microsoft.com/office/drawing/2014/main" id="{BFCD8061-74CB-40E6-987B-9063A1E42F73}"/>
              </a:ext>
            </a:extLst>
          </p:cNvPr>
          <p:cNvSpPr/>
          <p:nvPr/>
        </p:nvSpPr>
        <p:spPr>
          <a:xfrm>
            <a:off x="3066553" y="1202035"/>
            <a:ext cx="4738092" cy="923330"/>
          </a:xfrm>
          <a:prstGeom prst="rect">
            <a:avLst/>
          </a:prstGeom>
          <a:noFill/>
        </p:spPr>
        <p:txBody>
          <a:bodyPr wrap="none" lIns="91440" tIns="45720" rIns="91440" bIns="45720">
            <a:spAutoFit/>
          </a:bodyPr>
          <a:lstStyle/>
          <a:p>
            <a:pPr algn="ctr"/>
            <a:r>
              <a:rPr lang="nl-NL"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GooischePas</a:t>
            </a:r>
          </a:p>
        </p:txBody>
      </p:sp>
      <p:sp>
        <p:nvSpPr>
          <p:cNvPr id="5" name="Rechthoek 4">
            <a:extLst>
              <a:ext uri="{FF2B5EF4-FFF2-40B4-BE49-F238E27FC236}">
                <a16:creationId xmlns:a16="http://schemas.microsoft.com/office/drawing/2014/main" id="{B44FCAE4-814F-40F6-BDCD-207A0E82B6FA}"/>
              </a:ext>
            </a:extLst>
          </p:cNvPr>
          <p:cNvSpPr/>
          <p:nvPr/>
        </p:nvSpPr>
        <p:spPr>
          <a:xfrm>
            <a:off x="2808692" y="4300835"/>
            <a:ext cx="7108036" cy="1754326"/>
          </a:xfrm>
          <a:prstGeom prst="rect">
            <a:avLst/>
          </a:prstGeom>
          <a:noFill/>
        </p:spPr>
        <p:txBody>
          <a:bodyPr wrap="none" lIns="91440" tIns="45720" rIns="91440" bIns="45720">
            <a:spAutoFit/>
          </a:bodyPr>
          <a:lstStyle/>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Betaalpas voor de regio </a:t>
            </a:r>
          </a:p>
          <a:p>
            <a:pPr algn="ctr"/>
            <a:r>
              <a:rPr lang="nl-NL" sz="5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Gooi en omstreken</a:t>
            </a:r>
            <a:endParaRPr lang="nl-NL"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947762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6A809238-DC7C-427B-883D-622FC2E2C02E}"/>
              </a:ext>
            </a:extLst>
          </p:cNvPr>
          <p:cNvSpPr txBox="1"/>
          <p:nvPr/>
        </p:nvSpPr>
        <p:spPr>
          <a:xfrm>
            <a:off x="3238500" y="241300"/>
            <a:ext cx="5600700" cy="646331"/>
          </a:xfrm>
          <a:prstGeom prst="rect">
            <a:avLst/>
          </a:prstGeom>
          <a:noFill/>
        </p:spPr>
        <p:txBody>
          <a:bodyPr wrap="square" rtlCol="0">
            <a:spAutoFit/>
          </a:bodyPr>
          <a:lstStyle/>
          <a:p>
            <a:r>
              <a:rPr lang="nl-NL" sz="3600" b="1" dirty="0">
                <a:solidFill>
                  <a:schemeClr val="accent4"/>
                </a:solidFill>
              </a:rPr>
              <a:t>Een overzicht van de pas</a:t>
            </a:r>
          </a:p>
        </p:txBody>
      </p:sp>
      <p:pic>
        <p:nvPicPr>
          <p:cNvPr id="6" name="Afbeelding 5">
            <a:extLst>
              <a:ext uri="{FF2B5EF4-FFF2-40B4-BE49-F238E27FC236}">
                <a16:creationId xmlns:a16="http://schemas.microsoft.com/office/drawing/2014/main" id="{4290EDDE-DAC1-4153-B22B-FF9FA1AFA93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643697"/>
            <a:ext cx="6982460" cy="4172903"/>
          </a:xfrm>
          <a:prstGeom prst="rect">
            <a:avLst/>
          </a:prstGeom>
          <a:noFill/>
          <a:ln>
            <a:noFill/>
          </a:ln>
        </p:spPr>
      </p:pic>
    </p:spTree>
    <p:extLst>
      <p:ext uri="{BB962C8B-B14F-4D97-AF65-F5344CB8AC3E}">
        <p14:creationId xmlns:p14="http://schemas.microsoft.com/office/powerpoint/2010/main" val="3298554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2D12D557-7D8D-4D67-BAED-E8054105CDB3}"/>
              </a:ext>
            </a:extLst>
          </p:cNvPr>
          <p:cNvSpPr/>
          <p:nvPr/>
        </p:nvSpPr>
        <p:spPr>
          <a:xfrm>
            <a:off x="254000" y="1533546"/>
            <a:ext cx="11684000" cy="4276555"/>
          </a:xfrm>
          <a:prstGeom prst="rect">
            <a:avLst/>
          </a:prstGeom>
        </p:spPr>
        <p:txBody>
          <a:bodyPr wrap="square">
            <a:spAutoFit/>
          </a:bodyPr>
          <a:lstStyle/>
          <a:p>
            <a:pPr>
              <a:lnSpc>
                <a:spcPts val="1200"/>
              </a:lnSpc>
              <a:spcAft>
                <a:spcPts val="0"/>
              </a:spcAft>
            </a:pPr>
            <a:r>
              <a:rPr lang="nl-NL" sz="1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nl-NL" sz="1100" dirty="0">
              <a:latin typeface="Calibri" panose="020F0502020204030204" pitchFamily="34" charset="0"/>
              <a:ea typeface="Calibri" panose="020F0502020204030204" pitchFamily="34" charset="0"/>
              <a:cs typeface="Times New Roman" panose="02020603050405020304" pitchFamily="18"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Soms moet je klein beginnen maar groter denken. </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Met de naam Hilversum beperk je het omzetgebied alleen tot Hilversum.</a:t>
            </a: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Andere dorpen in het Gooi hebben daar geen profijt van. </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Door groter te denken blijft de mogelijkheid open voor een regionaal systeem. </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Nu kunnen andere dorpen in het Gooi zowel in hun eigen dorp als in Hilversum terecht.</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Maar ook omgekeerd.</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Wie naar het </a:t>
            </a:r>
            <a:r>
              <a:rPr lang="nl-NL" sz="2000"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Singermuseum</a:t>
            </a: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wil gaan, kan daar </a:t>
            </a:r>
            <a:r>
              <a:rPr lang="nl-NL" sz="2000" b="1" i="1" u="sng" dirty="0">
                <a:solidFill>
                  <a:srgbClr val="FF0000"/>
                </a:solidFill>
                <a:latin typeface="Calibri" panose="020F0502020204030204" pitchFamily="34" charset="0"/>
                <a:ea typeface="Times New Roman" panose="02020603050405020304" pitchFamily="18" charset="0"/>
                <a:cs typeface="Calibri" panose="020F0502020204030204" pitchFamily="34" charset="0"/>
              </a:rPr>
              <a:t>niet</a:t>
            </a: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terecht met een Hilversumse pas maar wel met een</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GooischePas. </a:t>
            </a: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endPar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Ook voor het toerisme is het </a:t>
            </a:r>
            <a:r>
              <a:rPr lang="nl-NL" sz="2000" b="1" u="sng" dirty="0">
                <a:solidFill>
                  <a:srgbClr val="000000"/>
                </a:solidFill>
                <a:latin typeface="Calibri" panose="020F0502020204030204" pitchFamily="34" charset="0"/>
                <a:ea typeface="Times New Roman" panose="02020603050405020304" pitchFamily="18" charset="0"/>
                <a:cs typeface="Calibri" panose="020F0502020204030204" pitchFamily="34" charset="0"/>
              </a:rPr>
              <a:t>g</a:t>
            </a:r>
            <a:r>
              <a:rPr lang="nl-NL" sz="2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oed om met eenzelfde pas in een groter gebied </a:t>
            </a:r>
            <a:r>
              <a:rPr lang="nl-NL" sz="2000" b="1" dirty="0">
                <a:latin typeface="Calibri" panose="020F0502020204030204" pitchFamily="34" charset="0"/>
                <a:ea typeface="Times New Roman" panose="02020603050405020304" pitchFamily="18" charset="0"/>
                <a:cs typeface="Calibri" panose="020F0502020204030204" pitchFamily="34" charset="0"/>
              </a:rPr>
              <a:t>terecht </a:t>
            </a:r>
            <a:r>
              <a:rPr lang="nl-NL" sz="2000" b="1">
                <a:latin typeface="Calibri" panose="020F0502020204030204" pitchFamily="34" charset="0"/>
                <a:ea typeface="Times New Roman" panose="02020603050405020304" pitchFamily="18" charset="0"/>
                <a:cs typeface="Calibri" panose="020F0502020204030204" pitchFamily="34" charset="0"/>
              </a:rPr>
              <a:t>te kunnen, </a:t>
            </a:r>
            <a:r>
              <a:rPr lang="nl-NL" sz="2000" b="1" dirty="0">
                <a:latin typeface="Calibri" panose="020F0502020204030204" pitchFamily="34" charset="0"/>
                <a:ea typeface="Times New Roman" panose="02020603050405020304" pitchFamily="18" charset="0"/>
                <a:cs typeface="Calibri" panose="020F0502020204030204" pitchFamily="34" charset="0"/>
              </a:rPr>
              <a:t>om te</a:t>
            </a:r>
          </a:p>
          <a:p>
            <a:pPr>
              <a:lnSpc>
                <a:spcPts val="1200"/>
              </a:lnSpc>
              <a:spcAft>
                <a:spcPts val="0"/>
              </a:spcAft>
            </a:pPr>
            <a:endParaRPr lang="nl-NL" sz="2000" b="1" dirty="0">
              <a:latin typeface="Calibri" panose="020F0502020204030204" pitchFamily="34" charset="0"/>
              <a:ea typeface="Times New Roman" panose="02020603050405020304" pitchFamily="18" charset="0"/>
              <a:cs typeface="Calibri" panose="020F0502020204030204" pitchFamily="34" charset="0"/>
            </a:endParaRPr>
          </a:p>
          <a:p>
            <a:pPr>
              <a:lnSpc>
                <a:spcPts val="1200"/>
              </a:lnSpc>
              <a:spcAft>
                <a:spcPts val="0"/>
              </a:spcAft>
            </a:pPr>
            <a:r>
              <a:rPr lang="nl-NL" sz="2000" b="1" dirty="0">
                <a:latin typeface="Calibri" panose="020F0502020204030204" pitchFamily="34" charset="0"/>
                <a:ea typeface="Times New Roman" panose="02020603050405020304" pitchFamily="18" charset="0"/>
                <a:cs typeface="Calibri" panose="020F0502020204030204" pitchFamily="34" charset="0"/>
              </a:rPr>
              <a:t>recreëren.</a:t>
            </a:r>
            <a:endParaRPr lang="nl-NL" sz="200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hthoek 2">
            <a:extLst>
              <a:ext uri="{FF2B5EF4-FFF2-40B4-BE49-F238E27FC236}">
                <a16:creationId xmlns:a16="http://schemas.microsoft.com/office/drawing/2014/main" id="{5D93721D-EE80-4BEA-A799-C40667313673}"/>
              </a:ext>
            </a:extLst>
          </p:cNvPr>
          <p:cNvSpPr/>
          <p:nvPr/>
        </p:nvSpPr>
        <p:spPr>
          <a:xfrm>
            <a:off x="609600" y="538769"/>
            <a:ext cx="10101099" cy="329642"/>
          </a:xfrm>
          <a:prstGeom prst="rect">
            <a:avLst/>
          </a:prstGeom>
        </p:spPr>
        <p:txBody>
          <a:bodyPr wrap="none">
            <a:spAutoFit/>
          </a:bodyPr>
          <a:lstStyle/>
          <a:p>
            <a:pPr>
              <a:lnSpc>
                <a:spcPts val="1200"/>
              </a:lnSpc>
              <a:spcAft>
                <a:spcPts val="0"/>
              </a:spcAft>
            </a:pPr>
            <a:r>
              <a:rPr lang="nl-NL" sz="3600" b="1"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Waarom een GooischePas en geen </a:t>
            </a:r>
            <a:r>
              <a:rPr lang="nl-NL" sz="3600" b="1" dirty="0" err="1">
                <a:solidFill>
                  <a:schemeClr val="accent4"/>
                </a:solidFill>
                <a:latin typeface="Calibri" panose="020F0502020204030204" pitchFamily="34" charset="0"/>
                <a:ea typeface="Times New Roman" panose="02020603050405020304" pitchFamily="18" charset="0"/>
                <a:cs typeface="Calibri" panose="020F0502020204030204" pitchFamily="34" charset="0"/>
              </a:rPr>
              <a:t>Hilversumsepas</a:t>
            </a:r>
            <a:r>
              <a:rPr lang="nl-NL" sz="3600" b="1"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a:t>
            </a:r>
            <a:endParaRPr lang="nl-NL" sz="36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612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EBB02-4605-4AE6-922D-2FD262CD71F1}"/>
              </a:ext>
            </a:extLst>
          </p:cNvPr>
          <p:cNvSpPr>
            <a:spLocks noGrp="1"/>
          </p:cNvSpPr>
          <p:nvPr>
            <p:ph type="ctrTitle"/>
          </p:nvPr>
        </p:nvSpPr>
        <p:spPr>
          <a:xfrm>
            <a:off x="1524000" y="389731"/>
            <a:ext cx="9144000" cy="2420937"/>
          </a:xfrm>
        </p:spPr>
        <p:txBody>
          <a:bodyPr/>
          <a:lstStyle/>
          <a:p>
            <a:r>
              <a:rPr lang="nl-NL" b="1" dirty="0">
                <a:solidFill>
                  <a:schemeClr val="accent4"/>
                </a:solidFill>
              </a:rPr>
              <a:t>Een toepassing van een regiopas.</a:t>
            </a:r>
          </a:p>
        </p:txBody>
      </p:sp>
      <p:sp>
        <p:nvSpPr>
          <p:cNvPr id="3" name="Ondertitel 2">
            <a:extLst>
              <a:ext uri="{FF2B5EF4-FFF2-40B4-BE49-F238E27FC236}">
                <a16:creationId xmlns:a16="http://schemas.microsoft.com/office/drawing/2014/main" id="{D46D7774-A64F-4CEC-A046-FE1139DC2F3A}"/>
              </a:ext>
            </a:extLst>
          </p:cNvPr>
          <p:cNvSpPr>
            <a:spLocks noGrp="1"/>
          </p:cNvSpPr>
          <p:nvPr>
            <p:ph type="subTitle" idx="1"/>
          </p:nvPr>
        </p:nvSpPr>
        <p:spPr/>
        <p:txBody>
          <a:bodyPr>
            <a:normAutofit/>
          </a:bodyPr>
          <a:lstStyle/>
          <a:p>
            <a:r>
              <a:rPr lang="nl-NL" sz="2800" dirty="0">
                <a:hlinkClick r:id="rId2"/>
              </a:rPr>
              <a:t>www.betaallokaal.nl</a:t>
            </a:r>
            <a:endParaRPr lang="nl-NL" sz="2800" dirty="0"/>
          </a:p>
          <a:p>
            <a:endParaRPr lang="nl-NL" dirty="0"/>
          </a:p>
        </p:txBody>
      </p:sp>
    </p:spTree>
    <p:extLst>
      <p:ext uri="{BB962C8B-B14F-4D97-AF65-F5344CB8AC3E}">
        <p14:creationId xmlns:p14="http://schemas.microsoft.com/office/powerpoint/2010/main" val="1813207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5ADAA3E-01FD-431E-8383-54F43E7EEB89}"/>
              </a:ext>
            </a:extLst>
          </p:cNvPr>
          <p:cNvSpPr/>
          <p:nvPr/>
        </p:nvSpPr>
        <p:spPr>
          <a:xfrm>
            <a:off x="914400" y="1507102"/>
            <a:ext cx="10680700" cy="4829014"/>
          </a:xfrm>
          <a:prstGeom prst="rect">
            <a:avLst/>
          </a:prstGeom>
        </p:spPr>
        <p:txBody>
          <a:bodyPr wrap="square">
            <a:spAutoFit/>
          </a:bodyPr>
          <a:lstStyle/>
          <a:p>
            <a:pPr algn="ctr">
              <a:lnSpc>
                <a:spcPct val="115000"/>
              </a:lnSpc>
              <a:spcAft>
                <a:spcPts val="0"/>
              </a:spcAft>
            </a:pPr>
            <a:r>
              <a:rPr lang="nl-NL" dirty="0">
                <a:latin typeface="Calibri" panose="020F0502020204030204" pitchFamily="34" charset="0"/>
                <a:ea typeface="Consolas" panose="020B0609020204030204" pitchFamily="49" charset="0"/>
                <a:cs typeface="Calibri" panose="020F0502020204030204" pitchFamily="34" charset="0"/>
              </a:rPr>
              <a:t>Op den duur zullen verschillende werkgroepen gaan ontstaan, zoals:</a:t>
            </a:r>
          </a:p>
          <a:p>
            <a:pPr>
              <a:lnSpc>
                <a:spcPct val="115000"/>
              </a:lnSpc>
              <a:spcAft>
                <a:spcPts val="0"/>
              </a:spcAft>
            </a:pPr>
            <a:endParaRPr lang="nl-NL" dirty="0">
              <a:latin typeface="Calibri" panose="020F0502020204030204" pitchFamily="34" charset="0"/>
              <a:ea typeface="Consolas" panose="020B0609020204030204" pitchFamily="49" charset="0"/>
              <a:cs typeface="Calibri" panose="020F0502020204030204" pitchFamily="34" charset="0"/>
            </a:endParaRPr>
          </a:p>
          <a:p>
            <a:pPr>
              <a:lnSpc>
                <a:spcPct val="115000"/>
              </a:lnSpc>
              <a:spcAft>
                <a:spcPts val="0"/>
              </a:spcAft>
            </a:pPr>
            <a:r>
              <a:rPr lang="nl-NL" dirty="0">
                <a:latin typeface="Calibri" panose="020F0502020204030204" pitchFamily="34" charset="0"/>
                <a:ea typeface="Consolas" panose="020B0609020204030204" pitchFamily="49" charset="0"/>
                <a:cs typeface="Calibri" panose="020F0502020204030204" pitchFamily="34" charset="0"/>
              </a:rPr>
              <a:t>1 </a:t>
            </a:r>
            <a:r>
              <a:rPr lang="nl-NL" i="1" dirty="0">
                <a:latin typeface="Calibri" panose="020F0502020204030204" pitchFamily="34" charset="0"/>
                <a:ea typeface="Consolas" panose="020B0609020204030204" pitchFamily="49" charset="0"/>
                <a:cs typeface="Calibri" panose="020F0502020204030204" pitchFamily="34" charset="0"/>
              </a:rPr>
              <a:t>promotieteam</a:t>
            </a:r>
            <a:r>
              <a:rPr lang="nl-NL" dirty="0">
                <a:latin typeface="Calibri" panose="020F0502020204030204" pitchFamily="34" charset="0"/>
                <a:ea typeface="Consolas" panose="020B0609020204030204" pitchFamily="49" charset="0"/>
                <a:cs typeface="Calibri" panose="020F0502020204030204" pitchFamily="34" charset="0"/>
              </a:rPr>
              <a:t>: </a:t>
            </a:r>
          </a:p>
          <a:p>
            <a:pPr>
              <a:lnSpc>
                <a:spcPct val="115000"/>
              </a:lnSpc>
              <a:spcAft>
                <a:spcPts val="0"/>
              </a:spcAft>
            </a:pPr>
            <a:endParaRPr lang="nl-NL" dirty="0">
              <a:latin typeface="Calibri" panose="020F0502020204030204" pitchFamily="34" charset="0"/>
              <a:ea typeface="Consolas" panose="020B0609020204030204" pitchFamily="49" charset="0"/>
              <a:cs typeface="Calibri" panose="020F0502020204030204" pitchFamily="34" charset="0"/>
            </a:endParaRPr>
          </a:p>
          <a:p>
            <a:pPr>
              <a:lnSpc>
                <a:spcPct val="115000"/>
              </a:lnSpc>
              <a:spcAft>
                <a:spcPts val="0"/>
              </a:spcAft>
            </a:pPr>
            <a:r>
              <a:rPr lang="nl-NL" dirty="0">
                <a:latin typeface="Calibri" panose="020F0502020204030204" pitchFamily="34" charset="0"/>
                <a:ea typeface="Consolas" panose="020B0609020204030204" pitchFamily="49" charset="0"/>
                <a:cs typeface="Calibri" panose="020F0502020204030204" pitchFamily="34" charset="0"/>
              </a:rPr>
              <a:t>2</a:t>
            </a:r>
            <a:r>
              <a:rPr lang="nl-NL" b="1" dirty="0">
                <a:latin typeface="Calibri" panose="020F0502020204030204" pitchFamily="34" charset="0"/>
                <a:ea typeface="Calibri" panose="020F0502020204030204" pitchFamily="34" charset="0"/>
                <a:cs typeface="Times New Roman" panose="02020603050405020304" pitchFamily="18" charset="0"/>
              </a:rPr>
              <a:t> </a:t>
            </a:r>
            <a:r>
              <a:rPr lang="nl-NL" i="1" dirty="0">
                <a:latin typeface="Calibri" panose="020F0502020204030204" pitchFamily="34" charset="0"/>
                <a:ea typeface="Calibri" panose="020F0502020204030204" pitchFamily="34" charset="0"/>
                <a:cs typeface="Times New Roman" panose="02020603050405020304" pitchFamily="18" charset="0"/>
              </a:rPr>
              <a:t>Contactpersoon ondernemers</a:t>
            </a:r>
            <a:r>
              <a:rPr lang="nl-NL"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3 </a:t>
            </a:r>
            <a:r>
              <a:rPr lang="nl-NL" i="1" dirty="0">
                <a:latin typeface="Calibri" panose="020F0502020204030204" pitchFamily="34" charset="0"/>
                <a:ea typeface="Calibri" panose="020F0502020204030204" pitchFamily="34" charset="0"/>
                <a:cs typeface="Times New Roman" panose="02020603050405020304" pitchFamily="18" charset="0"/>
              </a:rPr>
              <a:t>Contactpersoon inwoners</a:t>
            </a:r>
            <a:r>
              <a:rPr lang="nl-NL"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dirty="0">
                <a:latin typeface="Calibri" panose="020F0502020204030204" pitchFamily="34" charset="0"/>
                <a:ea typeface="Consolas" panose="020B0609020204030204" pitchFamily="49" charset="0"/>
                <a:cs typeface="Calibri" panose="020F0502020204030204" pitchFamily="34" charset="0"/>
              </a:rPr>
              <a:t>4 </a:t>
            </a:r>
            <a:r>
              <a:rPr lang="nl-NL" i="1" dirty="0">
                <a:latin typeface="Calibri" panose="020F0502020204030204" pitchFamily="34" charset="0"/>
                <a:ea typeface="Calibri" panose="020F0502020204030204" pitchFamily="34" charset="0"/>
                <a:cs typeface="Times New Roman" panose="02020603050405020304" pitchFamily="18" charset="0"/>
              </a:rPr>
              <a:t>Persvoorlichter</a:t>
            </a:r>
            <a:r>
              <a:rPr lang="nl-NL"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5 </a:t>
            </a:r>
            <a:r>
              <a:rPr lang="nl-NL" i="1" dirty="0">
                <a:latin typeface="Calibri" panose="020F0502020204030204" pitchFamily="34" charset="0"/>
                <a:ea typeface="Calibri" panose="020F0502020204030204" pitchFamily="34" charset="0"/>
                <a:cs typeface="Times New Roman" panose="02020603050405020304" pitchFamily="18" charset="0"/>
              </a:rPr>
              <a:t>Telefoonwacht</a:t>
            </a:r>
            <a:r>
              <a:rPr lang="nl-NL"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r>
              <a:rPr lang="nl-NL" dirty="0">
                <a:latin typeface="Calibri" panose="020F0502020204030204" pitchFamily="34" charset="0"/>
                <a:ea typeface="Calibri" panose="020F0502020204030204" pitchFamily="34" charset="0"/>
                <a:cs typeface="Times New Roman" panose="02020603050405020304" pitchFamily="18" charset="0"/>
              </a:rPr>
              <a:t>6 </a:t>
            </a:r>
            <a:r>
              <a:rPr lang="nl-NL" i="1" dirty="0">
                <a:latin typeface="Calibri" panose="020F0502020204030204" pitchFamily="34" charset="0"/>
                <a:ea typeface="Calibri" panose="020F0502020204030204" pitchFamily="34" charset="0"/>
                <a:cs typeface="Times New Roman" panose="02020603050405020304" pitchFamily="18" charset="0"/>
              </a:rPr>
              <a:t>GP-shop beheerders</a:t>
            </a:r>
            <a:r>
              <a:rPr lang="nl-NL"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Aft>
                <a:spcPts val="0"/>
              </a:spcAft>
            </a:pPr>
            <a:endParaRPr lang="nl-NL" dirty="0">
              <a:latin typeface="Calibri" panose="020F0502020204030204" pitchFamily="34" charset="0"/>
              <a:ea typeface="Calibri" panose="020F0502020204030204" pitchFamily="34" charset="0"/>
              <a:cs typeface="Times New Roman" panose="02020603050405020304" pitchFamily="18" charset="0"/>
            </a:endParaRPr>
          </a:p>
          <a:p>
            <a:r>
              <a:rPr lang="nl-NL" dirty="0">
                <a:latin typeface="Calibri" panose="020F0502020204030204" pitchFamily="34" charset="0"/>
                <a:ea typeface="Calibri" panose="020F0502020204030204" pitchFamily="34" charset="0"/>
                <a:cs typeface="Times New Roman" panose="02020603050405020304" pitchFamily="18" charset="0"/>
              </a:rPr>
              <a:t>7 </a:t>
            </a:r>
            <a:r>
              <a:rPr lang="nl-NL" i="1" dirty="0">
                <a:latin typeface="Calibri" panose="020F0502020204030204" pitchFamily="34" charset="0"/>
                <a:ea typeface="Calibri" panose="020F0502020204030204" pitchFamily="34" charset="0"/>
                <a:cs typeface="Times New Roman" panose="02020603050405020304" pitchFamily="18" charset="0"/>
              </a:rPr>
              <a:t>Boekhouder</a:t>
            </a:r>
            <a:r>
              <a:rPr lang="nl-NL" dirty="0">
                <a:latin typeface="Calibri" panose="020F0502020204030204" pitchFamily="34" charset="0"/>
                <a:ea typeface="Calibri" panose="020F0502020204030204" pitchFamily="34" charset="0"/>
                <a:cs typeface="Times New Roman" panose="02020603050405020304" pitchFamily="18" charset="0"/>
              </a:rPr>
              <a:t>:</a:t>
            </a:r>
            <a:endParaRPr lang="nl-NL" dirty="0"/>
          </a:p>
        </p:txBody>
      </p:sp>
      <p:sp>
        <p:nvSpPr>
          <p:cNvPr id="3" name="Rechthoek 2">
            <a:extLst>
              <a:ext uri="{FF2B5EF4-FFF2-40B4-BE49-F238E27FC236}">
                <a16:creationId xmlns:a16="http://schemas.microsoft.com/office/drawing/2014/main" id="{0B7FE043-F4B4-435D-8982-BA9CDB8FCA49}"/>
              </a:ext>
            </a:extLst>
          </p:cNvPr>
          <p:cNvSpPr/>
          <p:nvPr/>
        </p:nvSpPr>
        <p:spPr>
          <a:xfrm>
            <a:off x="1001208" y="261121"/>
            <a:ext cx="10189584" cy="692049"/>
          </a:xfrm>
          <a:prstGeom prst="rect">
            <a:avLst/>
          </a:prstGeom>
        </p:spPr>
        <p:txBody>
          <a:bodyPr wrap="none">
            <a:spAutoFit/>
          </a:bodyPr>
          <a:lstStyle/>
          <a:p>
            <a:pPr>
              <a:lnSpc>
                <a:spcPct val="115000"/>
              </a:lnSpc>
              <a:spcAft>
                <a:spcPts val="0"/>
              </a:spcAft>
            </a:pPr>
            <a:r>
              <a:rPr lang="nl-NL" sz="3600" b="1" dirty="0">
                <a:solidFill>
                  <a:schemeClr val="accent4"/>
                </a:solidFill>
                <a:latin typeface="Calibri" panose="020F0502020204030204" pitchFamily="34" charset="0"/>
                <a:ea typeface="Consolas" panose="020B0609020204030204" pitchFamily="49" charset="0"/>
                <a:cs typeface="Calibri" panose="020F0502020204030204" pitchFamily="34" charset="0"/>
              </a:rPr>
              <a:t>Gedacht kan worden aan de volgende werkgroepen:</a:t>
            </a:r>
            <a:endParaRPr lang="nl-NL" sz="3600" b="1"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279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FDC4EF-E821-477B-A121-D5A0ABDC10F1}"/>
              </a:ext>
            </a:extLst>
          </p:cNvPr>
          <p:cNvSpPr>
            <a:spLocks noGrp="1"/>
          </p:cNvSpPr>
          <p:nvPr>
            <p:ph type="ctrTitle"/>
          </p:nvPr>
        </p:nvSpPr>
        <p:spPr/>
        <p:txBody>
          <a:bodyPr>
            <a:normAutofit fontScale="90000"/>
          </a:bodyPr>
          <a:lstStyle/>
          <a:p>
            <a:r>
              <a:rPr lang="nl-NL" dirty="0"/>
              <a:t>Elke Gooier een regiopas.</a:t>
            </a:r>
            <a:br>
              <a:rPr lang="nl-NL" dirty="0"/>
            </a:br>
            <a:r>
              <a:rPr lang="nl-NL" dirty="0"/>
              <a:t>Voordeelpas + betaalwijze in één.</a:t>
            </a:r>
            <a:br>
              <a:rPr lang="nl-NL" dirty="0"/>
            </a:br>
            <a:endParaRPr lang="nl-NL" dirty="0"/>
          </a:p>
        </p:txBody>
      </p:sp>
      <p:sp>
        <p:nvSpPr>
          <p:cNvPr id="3" name="Ondertitel 2">
            <a:extLst>
              <a:ext uri="{FF2B5EF4-FFF2-40B4-BE49-F238E27FC236}">
                <a16:creationId xmlns:a16="http://schemas.microsoft.com/office/drawing/2014/main" id="{84274D21-1068-49F8-8967-7CFD99B90F7F}"/>
              </a:ext>
            </a:extLst>
          </p:cNvPr>
          <p:cNvSpPr>
            <a:spLocks noGrp="1"/>
          </p:cNvSpPr>
          <p:nvPr>
            <p:ph type="subTitle" idx="1"/>
          </p:nvPr>
        </p:nvSpPr>
        <p:spPr/>
        <p:txBody>
          <a:bodyPr/>
          <a:lstStyle/>
          <a:p>
            <a:endParaRPr lang="nl-NL" dirty="0"/>
          </a:p>
        </p:txBody>
      </p:sp>
      <p:sp>
        <p:nvSpPr>
          <p:cNvPr id="4" name="Rechthoek 3">
            <a:extLst>
              <a:ext uri="{FF2B5EF4-FFF2-40B4-BE49-F238E27FC236}">
                <a16:creationId xmlns:a16="http://schemas.microsoft.com/office/drawing/2014/main" id="{38E3620A-A365-457E-A64C-F9E51DF1A01C}"/>
              </a:ext>
            </a:extLst>
          </p:cNvPr>
          <p:cNvSpPr/>
          <p:nvPr/>
        </p:nvSpPr>
        <p:spPr>
          <a:xfrm>
            <a:off x="2294695" y="3869035"/>
            <a:ext cx="6916830" cy="1754326"/>
          </a:xfrm>
          <a:prstGeom prst="rect">
            <a:avLst/>
          </a:prstGeom>
          <a:noFill/>
        </p:spPr>
        <p:txBody>
          <a:bodyPr wrap="none" lIns="91440" tIns="45720" rIns="91440" bIns="45720">
            <a:spAutoFit/>
          </a:bodyPr>
          <a:lstStyle/>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Een betaalpas voor het </a:t>
            </a:r>
          </a:p>
          <a:p>
            <a:pPr algn="ctr"/>
            <a:r>
              <a:rPr lang="nl-NL"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Gooi en omstreken</a:t>
            </a:r>
          </a:p>
        </p:txBody>
      </p:sp>
    </p:spTree>
    <p:extLst>
      <p:ext uri="{BB962C8B-B14F-4D97-AF65-F5344CB8AC3E}">
        <p14:creationId xmlns:p14="http://schemas.microsoft.com/office/powerpoint/2010/main" val="227963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78F38E61-6359-4BEA-8E4D-658EB17E62F8}"/>
              </a:ext>
            </a:extLst>
          </p:cNvPr>
          <p:cNvSpPr/>
          <p:nvPr/>
        </p:nvSpPr>
        <p:spPr>
          <a:xfrm>
            <a:off x="2144451" y="400821"/>
            <a:ext cx="5946308" cy="758669"/>
          </a:xfrm>
          <a:prstGeom prst="rect">
            <a:avLst/>
          </a:prstGeom>
        </p:spPr>
        <p:txBody>
          <a:bodyPr wrap="none">
            <a:spAutoFit/>
          </a:bodyPr>
          <a:lstStyle/>
          <a:p>
            <a:pPr>
              <a:lnSpc>
                <a:spcPct val="115000"/>
              </a:lnSpc>
              <a:spcAft>
                <a:spcPts val="1000"/>
              </a:spcAft>
            </a:pPr>
            <a:r>
              <a:rPr lang="nl-NL" sz="4000" b="1" dirty="0">
                <a:solidFill>
                  <a:schemeClr val="accent4"/>
                </a:solidFill>
                <a:latin typeface="Calibri" panose="020F0502020204030204" pitchFamily="34" charset="0"/>
                <a:ea typeface="Calibri" panose="020F0502020204030204" pitchFamily="34" charset="0"/>
                <a:cs typeface="Times New Roman" panose="02020603050405020304" pitchFamily="18" charset="0"/>
              </a:rPr>
              <a:t>Waarom een GooischePas?</a:t>
            </a:r>
            <a:endParaRPr lang="nl-NL" sz="4000" dirty="0">
              <a:solidFill>
                <a:schemeClr val="accent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hthoek 4">
            <a:extLst>
              <a:ext uri="{FF2B5EF4-FFF2-40B4-BE49-F238E27FC236}">
                <a16:creationId xmlns:a16="http://schemas.microsoft.com/office/drawing/2014/main" id="{EAD1559C-798A-4B47-A59B-583AECE6657F}"/>
              </a:ext>
            </a:extLst>
          </p:cNvPr>
          <p:cNvSpPr/>
          <p:nvPr/>
        </p:nvSpPr>
        <p:spPr>
          <a:xfrm>
            <a:off x="914401" y="1903623"/>
            <a:ext cx="9982200" cy="4358886"/>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Bevorderen van de participatie in alle economische en sociale domeinen van de samenleving;</a:t>
            </a:r>
          </a:p>
          <a:p>
            <a:pPr marL="342900" lvl="0" indent="-342900">
              <a:lnSpc>
                <a:spcPct val="107000"/>
              </a:lnSpc>
              <a:spcAft>
                <a:spcPts val="0"/>
              </a:spcAft>
              <a:buFont typeface="Symbol" panose="05050102010706020507" pitchFamily="18" charset="2"/>
              <a:buChar char=""/>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Stimuleren van de regionale economie, cultuur, recreatie en toerisme;</a:t>
            </a:r>
          </a:p>
          <a:p>
            <a:pPr lvl="0">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Bevorderen van sociale cohesie;</a:t>
            </a:r>
          </a:p>
          <a:p>
            <a:pPr marL="342900" lvl="0" indent="-342900">
              <a:lnSpc>
                <a:spcPct val="107000"/>
              </a:lnSpc>
              <a:spcAft>
                <a:spcPts val="0"/>
              </a:spcAft>
              <a:buFont typeface="Symbol" panose="05050102010706020507" pitchFamily="18" charset="2"/>
              <a:buChar char=""/>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Efficiëntere en effectievere uitvoering van gemeentelijke regelingen;</a:t>
            </a:r>
          </a:p>
          <a:p>
            <a:pPr marL="342900" lvl="0" indent="-342900">
              <a:lnSpc>
                <a:spcPct val="107000"/>
              </a:lnSpc>
              <a:spcAft>
                <a:spcPts val="0"/>
              </a:spcAft>
              <a:buFont typeface="Symbol" panose="05050102010706020507" pitchFamily="18" charset="2"/>
              <a:buChar char=""/>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Een gemeenschappelijk loyaliteitssysteem dat besteden in de regio leuker en makkelijker maakt;</a:t>
            </a:r>
          </a:p>
          <a:p>
            <a:pPr lvl="0">
              <a:lnSpc>
                <a:spcPct val="107000"/>
              </a:lnSpc>
              <a:spcAft>
                <a:spcPts val="0"/>
              </a:spcAft>
            </a:pPr>
            <a:endParaRPr lang="nl-N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2000" dirty="0">
                <a:latin typeface="Calibri" panose="020F0502020204030204" pitchFamily="34" charset="0"/>
                <a:ea typeface="Calibri" panose="020F0502020204030204" pitchFamily="34" charset="0"/>
                <a:cs typeface="Times New Roman" panose="02020603050405020304" pitchFamily="18" charset="0"/>
              </a:rPr>
              <a:t>Meer mogelijkheden voor ondernemers om hun producten en diensten kenbaar te maken.</a:t>
            </a:r>
          </a:p>
        </p:txBody>
      </p:sp>
    </p:spTree>
    <p:extLst>
      <p:ext uri="{BB962C8B-B14F-4D97-AF65-F5344CB8AC3E}">
        <p14:creationId xmlns:p14="http://schemas.microsoft.com/office/powerpoint/2010/main" val="715116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46B67D0-6B26-40F3-A1A0-43BC4CB2FE3F}"/>
              </a:ext>
            </a:extLst>
          </p:cNvPr>
          <p:cNvSpPr/>
          <p:nvPr/>
        </p:nvSpPr>
        <p:spPr>
          <a:xfrm>
            <a:off x="2786743" y="200726"/>
            <a:ext cx="8420100" cy="646331"/>
          </a:xfrm>
          <a:prstGeom prst="rect">
            <a:avLst/>
          </a:prstGeom>
        </p:spPr>
        <p:txBody>
          <a:bodyPr wrap="square">
            <a:spAutoFit/>
          </a:bodyPr>
          <a:lstStyle/>
          <a:p>
            <a:r>
              <a:rPr lang="nl-NL" sz="3600" dirty="0">
                <a:solidFill>
                  <a:schemeClr val="accent4"/>
                </a:solidFill>
              </a:rPr>
              <a:t>Vervolg:  Wie zijn de belanghebbenden?</a:t>
            </a:r>
          </a:p>
        </p:txBody>
      </p:sp>
      <p:sp>
        <p:nvSpPr>
          <p:cNvPr id="6" name="Rechthoek 5">
            <a:extLst>
              <a:ext uri="{FF2B5EF4-FFF2-40B4-BE49-F238E27FC236}">
                <a16:creationId xmlns:a16="http://schemas.microsoft.com/office/drawing/2014/main" id="{46994C42-42C9-4BB4-970A-CC55097F1B54}"/>
              </a:ext>
            </a:extLst>
          </p:cNvPr>
          <p:cNvSpPr/>
          <p:nvPr/>
        </p:nvSpPr>
        <p:spPr>
          <a:xfrm>
            <a:off x="1999342" y="901641"/>
            <a:ext cx="6916057" cy="5779596"/>
          </a:xfrm>
          <a:prstGeom prst="rect">
            <a:avLst/>
          </a:prstGeom>
        </p:spPr>
        <p:txBody>
          <a:bodyPr wrap="square">
            <a:spAutoFit/>
          </a:bodyPr>
          <a:lstStyle/>
          <a:p>
            <a:pPr>
              <a:lnSpc>
                <a:spcPct val="107000"/>
              </a:lnSpc>
              <a:spcAft>
                <a:spcPts val="0"/>
              </a:spcAft>
            </a:pPr>
            <a:endPar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Inwoners om:</a:t>
            </a:r>
          </a:p>
          <a:p>
            <a:pPr>
              <a:lnSpc>
                <a:spcPct val="107000"/>
              </a:lnSpc>
              <a:spcAft>
                <a:spcPts val="0"/>
              </a:spcAft>
            </a:pPr>
            <a:endPar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voordeel te genieten.</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te sparen voor een ander.</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een verkregen voorziening te gebruiken.</a:t>
            </a:r>
          </a:p>
          <a:p>
            <a:pPr>
              <a:lnSpc>
                <a:spcPct val="107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 </a:t>
            </a:r>
            <a:endParaRPr lang="nl-NL"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Bedrijven om:</a:t>
            </a:r>
          </a:p>
          <a:p>
            <a:pPr>
              <a:lnSpc>
                <a:spcPct val="107000"/>
              </a:lnSpc>
              <a:spcAft>
                <a:spcPts val="0"/>
              </a:spcAft>
            </a:pPr>
            <a:endPar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meer omzet te genereren.</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hun maatschappelijke betrokkenheid te tonen.</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hun medewerkers te belonen.</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klanten aan zich te binden.</a:t>
            </a:r>
          </a:p>
          <a:p>
            <a:pPr indent="22860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sz="1600" b="1" dirty="0">
                <a:latin typeface="Calibri" panose="020F0502020204030204" pitchFamily="34" charset="0"/>
                <a:ea typeface="Calibri" panose="020F0502020204030204" pitchFamily="34" charset="0"/>
                <a:cs typeface="Times New Roman" panose="02020603050405020304" pitchFamily="18" charset="0"/>
              </a:rPr>
              <a:t>te communiceren.</a:t>
            </a:r>
          </a:p>
          <a:p>
            <a:pPr indent="228600">
              <a:lnSpc>
                <a:spcPct val="107000"/>
              </a:lnSpc>
              <a:spcAft>
                <a:spcPts val="0"/>
              </a:spcAft>
            </a:pPr>
            <a:r>
              <a:rPr lang="nl-NL" sz="1400" b="1" dirty="0">
                <a:latin typeface="Calibri" panose="020F0502020204030204" pitchFamily="34" charset="0"/>
                <a:ea typeface="Calibri" panose="020F0502020204030204" pitchFamily="34" charset="0"/>
                <a:cs typeface="Times New Roman" panose="02020603050405020304" pitchFamily="18" charset="0"/>
              </a:rPr>
              <a:t> </a:t>
            </a:r>
            <a:endParaRPr lang="nl-NL" sz="11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sz="1400" dirty="0">
                <a:latin typeface="Calibri" panose="020F0502020204030204" pitchFamily="34" charset="0"/>
                <a:ea typeface="Calibri" panose="020F0502020204030204" pitchFamily="34" charset="0"/>
                <a:cs typeface="Times New Roman" panose="02020603050405020304" pitchFamily="18" charset="0"/>
              </a:rPr>
              <a:t> </a:t>
            </a:r>
            <a:endParaRPr lang="nl-NL"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214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A9BF1E94-22B1-49BE-8D2B-65713B8F0D60}"/>
              </a:ext>
            </a:extLst>
          </p:cNvPr>
          <p:cNvSpPr/>
          <p:nvPr/>
        </p:nvSpPr>
        <p:spPr>
          <a:xfrm>
            <a:off x="1892300" y="2008719"/>
            <a:ext cx="7645400" cy="3899016"/>
          </a:xfrm>
          <a:prstGeom prst="rect">
            <a:avLst/>
          </a:prstGeom>
        </p:spPr>
        <p:txBody>
          <a:bodyPr wrap="square">
            <a:spAutoFit/>
          </a:bodyPr>
          <a:lstStyle/>
          <a:p>
            <a:pPr>
              <a:lnSpc>
                <a:spcPct val="107000"/>
              </a:lnSpc>
              <a:spcAft>
                <a:spcPts val="0"/>
              </a:spcAft>
            </a:pPr>
            <a:r>
              <a:rPr lang="nl-NL"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Verenigingen en andere maatschappelijk belangrijke organisaties om:</a:t>
            </a:r>
          </a:p>
          <a:p>
            <a:pPr>
              <a:lnSpc>
                <a:spcPct val="107000"/>
              </a:lnSpc>
              <a:spcAft>
                <a:spcPts val="0"/>
              </a:spcAft>
            </a:pPr>
            <a:endParaRPr lang="nl-NL"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extra inkomsten te genereren.</a:t>
            </a:r>
          </a:p>
          <a:p>
            <a:pPr indent="228600">
              <a:lnSpc>
                <a:spcPct val="107000"/>
              </a:lnSpc>
              <a:spcAft>
                <a:spcPts val="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hun leden en sponsoren te verbinden.</a:t>
            </a:r>
          </a:p>
          <a:p>
            <a:pPr indent="228600">
              <a:lnSpc>
                <a:spcPct val="107000"/>
              </a:lnSpc>
              <a:spcAft>
                <a:spcPts val="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Vrijwilligerswerk/mantelzorg beter belonen.</a:t>
            </a:r>
          </a:p>
          <a:p>
            <a:pPr indent="228600">
              <a:lnSpc>
                <a:spcPct val="107000"/>
              </a:lnSpc>
              <a:spcAft>
                <a:spcPts val="0"/>
              </a:spcAft>
            </a:pPr>
            <a:r>
              <a:rPr lang="nl-NL"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nl-NL" sz="12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nl-NL"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Gemeente om: </a:t>
            </a:r>
          </a:p>
          <a:p>
            <a:pPr>
              <a:lnSpc>
                <a:spcPct val="107000"/>
              </a:lnSpc>
              <a:spcAft>
                <a:spcPts val="0"/>
              </a:spcAft>
            </a:pPr>
            <a:endParaRPr lang="nl-NL"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budgetten lokaal, doelmatig en efficiënt te laten besteden.</a:t>
            </a:r>
          </a:p>
          <a:p>
            <a:pPr indent="228600">
              <a:lnSpc>
                <a:spcPct val="107000"/>
              </a:lnSpc>
              <a:spcAft>
                <a:spcPts val="0"/>
              </a:spcAft>
            </a:pPr>
            <a:endParaRPr lang="nl-NL" b="1" dirty="0">
              <a:latin typeface="Calibri" panose="020F0502020204030204" pitchFamily="34" charset="0"/>
              <a:ea typeface="Calibri" panose="020F0502020204030204" pitchFamily="34" charset="0"/>
              <a:cs typeface="Times New Roman" panose="02020603050405020304" pitchFamily="18" charset="0"/>
            </a:endParaRPr>
          </a:p>
          <a:p>
            <a:pPr indent="228600">
              <a:lnSpc>
                <a:spcPct val="107000"/>
              </a:lnSpc>
              <a:spcAft>
                <a:spcPts val="0"/>
              </a:spcAft>
            </a:pPr>
            <a:r>
              <a:rPr lang="nl-NL" b="1" dirty="0">
                <a:latin typeface="Calibri" panose="020F0502020204030204" pitchFamily="34" charset="0"/>
                <a:ea typeface="Calibri" panose="020F0502020204030204" pitchFamily="34" charset="0"/>
                <a:cs typeface="Times New Roman" panose="02020603050405020304" pitchFamily="18" charset="0"/>
              </a:rPr>
              <a:t>lokale economie te stimuleren.</a:t>
            </a:r>
          </a:p>
        </p:txBody>
      </p:sp>
      <p:sp>
        <p:nvSpPr>
          <p:cNvPr id="3" name="Rechthoek 2">
            <a:extLst>
              <a:ext uri="{FF2B5EF4-FFF2-40B4-BE49-F238E27FC236}">
                <a16:creationId xmlns:a16="http://schemas.microsoft.com/office/drawing/2014/main" id="{525B34DD-8A6B-4CD5-A3F6-D91215B1B8CA}"/>
              </a:ext>
            </a:extLst>
          </p:cNvPr>
          <p:cNvSpPr/>
          <p:nvPr/>
        </p:nvSpPr>
        <p:spPr>
          <a:xfrm>
            <a:off x="2909451" y="667435"/>
            <a:ext cx="5966698" cy="646331"/>
          </a:xfrm>
          <a:prstGeom prst="rect">
            <a:avLst/>
          </a:prstGeom>
        </p:spPr>
        <p:txBody>
          <a:bodyPr wrap="none">
            <a:spAutoFit/>
          </a:bodyPr>
          <a:lstStyle/>
          <a:p>
            <a:pPr lvl="0"/>
            <a:r>
              <a:rPr lang="nl-NL" sz="3600" dirty="0">
                <a:solidFill>
                  <a:srgbClr val="FFC000"/>
                </a:solidFill>
              </a:rPr>
              <a:t>Wie zijn de belanghebbenden?</a:t>
            </a:r>
          </a:p>
        </p:txBody>
      </p:sp>
    </p:spTree>
    <p:extLst>
      <p:ext uri="{BB962C8B-B14F-4D97-AF65-F5344CB8AC3E}">
        <p14:creationId xmlns:p14="http://schemas.microsoft.com/office/powerpoint/2010/main" val="2279834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4AA8345-19C9-4E58-9A81-A4E674EB94E8}"/>
              </a:ext>
            </a:extLst>
          </p:cNvPr>
          <p:cNvSpPr/>
          <p:nvPr/>
        </p:nvSpPr>
        <p:spPr>
          <a:xfrm>
            <a:off x="1752738" y="1417103"/>
            <a:ext cx="6096000" cy="4559582"/>
          </a:xfrm>
          <a:prstGeom prst="rect">
            <a:avLst/>
          </a:prstGeom>
        </p:spPr>
        <p:txBody>
          <a:bodyPr>
            <a:spAutoFit/>
          </a:bodyPr>
          <a:lstStyle/>
          <a:p>
            <a:pPr marL="342900" lvl="0" indent="-342900">
              <a:lnSpc>
                <a:spcPct val="107000"/>
              </a:lnSpc>
              <a:spcAft>
                <a:spcPts val="0"/>
              </a:spcAft>
              <a:buFont typeface="Symbol" panose="05050102010706020507" pitchFamily="18" charset="2"/>
              <a:buChar char=""/>
            </a:pPr>
            <a:r>
              <a:rPr lang="nl-NL" sz="1600" b="1" dirty="0">
                <a:latin typeface="Calibri" panose="020F0502020204030204" pitchFamily="34" charset="0"/>
                <a:ea typeface="Calibri" panose="020F0502020204030204" pitchFamily="34" charset="0"/>
                <a:cs typeface="Times New Roman" panose="02020603050405020304" pitchFamily="18" charset="0"/>
              </a:rPr>
              <a:t>Minimavoorzieningen:</a:t>
            </a:r>
          </a:p>
          <a:p>
            <a:pPr lvl="0">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a:latin typeface="Calibri" panose="020F0502020204030204" pitchFamily="34" charset="0"/>
                <a:ea typeface="Calibri" panose="020F0502020204030204" pitchFamily="34" charset="0"/>
                <a:cs typeface="Times New Roman" panose="02020603050405020304" pitchFamily="18" charset="0"/>
              </a:rPr>
              <a:t>Met de GooischePas krijgt de betreffende persoon ‘ongezien’ allerlei voordelen bij lokale partijen.</a:t>
            </a:r>
          </a:p>
          <a:p>
            <a:pPr lvl="1">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a:latin typeface="Calibri" panose="020F0502020204030204" pitchFamily="34" charset="0"/>
                <a:ea typeface="Calibri" panose="020F0502020204030204" pitchFamily="34" charset="0"/>
                <a:cs typeface="Times New Roman" panose="02020603050405020304" pitchFamily="18" charset="0"/>
              </a:rPr>
              <a:t>Het computerbudget kan alleen worden besteed bij bedrijven die in deze branche zitten.</a:t>
            </a:r>
          </a:p>
          <a:p>
            <a:pPr lvl="1">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a:latin typeface="Calibri" panose="020F0502020204030204" pitchFamily="34" charset="0"/>
                <a:ea typeface="Calibri" panose="020F0502020204030204" pitchFamily="34" charset="0"/>
                <a:cs typeface="Times New Roman" panose="02020603050405020304" pitchFamily="18" charset="0"/>
              </a:rPr>
              <a:t>Een ‘winterjas-budget’ kan alleen maar aan winterjassen besteed worden.</a:t>
            </a:r>
          </a:p>
          <a:p>
            <a:pPr lvl="1">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a:latin typeface="Calibri" panose="020F0502020204030204" pitchFamily="34" charset="0"/>
                <a:ea typeface="Calibri" panose="020F0502020204030204" pitchFamily="34" charset="0"/>
                <a:cs typeface="Times New Roman" panose="02020603050405020304" pitchFamily="18" charset="0"/>
              </a:rPr>
              <a:t>Een sportbudget kan alleen maar bij lokale sportaanbieders worden besteed.</a:t>
            </a:r>
          </a:p>
          <a:p>
            <a:pPr marL="742950" lvl="1" indent="-285750">
              <a:lnSpc>
                <a:spcPct val="107000"/>
              </a:lnSpc>
              <a:spcAft>
                <a:spcPts val="0"/>
              </a:spcAft>
              <a:buFont typeface="Courier New" panose="02070309020205020404" pitchFamily="49" charset="0"/>
              <a:buChar char="o"/>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err="1">
                <a:latin typeface="Calibri" panose="020F0502020204030204" pitchFamily="34" charset="0"/>
                <a:ea typeface="Calibri" panose="020F0502020204030204" pitchFamily="34" charset="0"/>
                <a:cs typeface="Times New Roman" panose="02020603050405020304" pitchFamily="18" charset="0"/>
              </a:rPr>
              <a:t>Klijnsma</a:t>
            </a:r>
            <a:r>
              <a:rPr lang="nl-NL" sz="1600" b="1" dirty="0">
                <a:latin typeface="Calibri" panose="020F0502020204030204" pitchFamily="34" charset="0"/>
                <a:ea typeface="Calibri" panose="020F0502020204030204" pitchFamily="34" charset="0"/>
                <a:cs typeface="Times New Roman" panose="02020603050405020304" pitchFamily="18" charset="0"/>
              </a:rPr>
              <a:t>-gelden worden op de GooischePas afgehandeld.</a:t>
            </a:r>
          </a:p>
          <a:p>
            <a:pPr lvl="1">
              <a:lnSpc>
                <a:spcPct val="107000"/>
              </a:lnSpc>
              <a:spcAft>
                <a:spcPts val="0"/>
              </a:spcAft>
            </a:pPr>
            <a:endParaRPr lang="nl-NL" sz="1600" b="1"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r>
              <a:rPr lang="nl-NL" sz="1600" b="1" dirty="0">
                <a:latin typeface="Calibri" panose="020F0502020204030204" pitchFamily="34" charset="0"/>
                <a:ea typeface="Calibri" panose="020F0502020204030204" pitchFamily="34" charset="0"/>
                <a:cs typeface="Times New Roman" panose="02020603050405020304" pitchFamily="18" charset="0"/>
              </a:rPr>
              <a:t>Een specifiek budget voor mobiliteit.</a:t>
            </a:r>
          </a:p>
        </p:txBody>
      </p:sp>
      <p:sp>
        <p:nvSpPr>
          <p:cNvPr id="3" name="Rechthoek 2">
            <a:extLst>
              <a:ext uri="{FF2B5EF4-FFF2-40B4-BE49-F238E27FC236}">
                <a16:creationId xmlns:a16="http://schemas.microsoft.com/office/drawing/2014/main" id="{0C2B6FEB-7DFA-48DB-AEEA-8688A9B4A308}"/>
              </a:ext>
            </a:extLst>
          </p:cNvPr>
          <p:cNvSpPr/>
          <p:nvPr/>
        </p:nvSpPr>
        <p:spPr>
          <a:xfrm>
            <a:off x="3048000" y="542249"/>
            <a:ext cx="4800738" cy="646331"/>
          </a:xfrm>
          <a:prstGeom prst="rect">
            <a:avLst/>
          </a:prstGeom>
        </p:spPr>
        <p:txBody>
          <a:bodyPr wrap="none">
            <a:spAutoFit/>
          </a:bodyPr>
          <a:lstStyle/>
          <a:p>
            <a:pPr lvl="0"/>
            <a:r>
              <a:rPr lang="nl-NL" sz="3600" b="1" dirty="0">
                <a:solidFill>
                  <a:srgbClr val="FFC000"/>
                </a:solidFill>
              </a:rPr>
              <a:t>Rol en belang gemeente</a:t>
            </a:r>
          </a:p>
        </p:txBody>
      </p:sp>
    </p:spTree>
    <p:extLst>
      <p:ext uri="{BB962C8B-B14F-4D97-AF65-F5344CB8AC3E}">
        <p14:creationId xmlns:p14="http://schemas.microsoft.com/office/powerpoint/2010/main" val="3254982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392A10CC-C9F9-408D-B55A-5B9BDAF3F866}"/>
              </a:ext>
            </a:extLst>
          </p:cNvPr>
          <p:cNvSpPr/>
          <p:nvPr/>
        </p:nvSpPr>
        <p:spPr>
          <a:xfrm>
            <a:off x="2260600" y="1291696"/>
            <a:ext cx="8242300" cy="2978764"/>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nl-NL" sz="1600" b="1" dirty="0">
                <a:effectLst/>
                <a:latin typeface="Calibri" panose="020F0502020204030204" pitchFamily="34" charset="0"/>
                <a:ea typeface="Calibri" panose="020F0502020204030204" pitchFamily="34" charset="0"/>
                <a:cs typeface="Times New Roman" panose="02020603050405020304" pitchFamily="18" charset="0"/>
              </a:rPr>
              <a:t>Mantelzorgwaardering. Elke mantelzorger krijgt jaarlijks een bedrag op de GooischePas gestort en kan dit bedrag alleen maar in de gemeente besteden.</a:t>
            </a:r>
          </a:p>
          <a:p>
            <a:pPr lvl="0">
              <a:lnSpc>
                <a:spcPct val="107000"/>
              </a:lnSpc>
              <a:spcAft>
                <a:spcPts val="0"/>
              </a:spcAft>
            </a:pP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nl-NL" sz="1600" b="1" dirty="0">
                <a:effectLst/>
                <a:latin typeface="Calibri" panose="020F0502020204030204" pitchFamily="34" charset="0"/>
                <a:ea typeface="Calibri" panose="020F0502020204030204" pitchFamily="34" charset="0"/>
                <a:cs typeface="Times New Roman" panose="02020603050405020304" pitchFamily="18" charset="0"/>
              </a:rPr>
              <a:t>Respijtzorg. Een mantelzorger krijgt een respijtzorgvoorziening toegewezen op de GooischePas en kan deze voorziening alleen maar afnemen binnen de gestelde kaders en bij de lokale aanbieders. </a:t>
            </a:r>
          </a:p>
          <a:p>
            <a:pPr marL="342900" lvl="0" indent="-342900">
              <a:lnSpc>
                <a:spcPct val="107000"/>
              </a:lnSpc>
              <a:spcAft>
                <a:spcPts val="0"/>
              </a:spcAft>
              <a:buFont typeface="Symbol" panose="05050102010706020507" pitchFamily="18" charset="2"/>
              <a:buChar char=""/>
            </a:pP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Courier New" panose="02070309020205020404" pitchFamily="49" charset="0"/>
              <a:buChar char="o"/>
            </a:pPr>
            <a:endParaRPr lang="nl-NL"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nl-NL" sz="1600" b="1" dirty="0">
                <a:effectLst/>
                <a:latin typeface="Calibri" panose="020F0502020204030204" pitchFamily="34" charset="0"/>
                <a:ea typeface="Calibri" panose="020F0502020204030204" pitchFamily="34" charset="0"/>
                <a:cs typeface="Times New Roman" panose="02020603050405020304" pitchFamily="18" charset="0"/>
              </a:rPr>
              <a:t>We hebben het over ‘programmeerbaar geld’. We weten vooraf dat het beschikbare budget alleen maar daaraan kan worden besteed waarvoor het bedoeld is. Wordt het niet besteed dan vloeit het weer terug naar de gemeente of naar de doelgroep.</a:t>
            </a:r>
          </a:p>
        </p:txBody>
      </p:sp>
      <p:sp>
        <p:nvSpPr>
          <p:cNvPr id="3" name="Tekstvak 2">
            <a:extLst>
              <a:ext uri="{FF2B5EF4-FFF2-40B4-BE49-F238E27FC236}">
                <a16:creationId xmlns:a16="http://schemas.microsoft.com/office/drawing/2014/main" id="{B739F99E-19EA-45DA-9312-FE49C61E2E9F}"/>
              </a:ext>
            </a:extLst>
          </p:cNvPr>
          <p:cNvSpPr txBox="1"/>
          <p:nvPr/>
        </p:nvSpPr>
        <p:spPr>
          <a:xfrm>
            <a:off x="3467100" y="482600"/>
            <a:ext cx="5638800" cy="646331"/>
          </a:xfrm>
          <a:prstGeom prst="rect">
            <a:avLst/>
          </a:prstGeom>
          <a:noFill/>
        </p:spPr>
        <p:txBody>
          <a:bodyPr wrap="square" rtlCol="0">
            <a:spAutoFit/>
          </a:bodyPr>
          <a:lstStyle/>
          <a:p>
            <a:r>
              <a:rPr lang="nl-NL" sz="3600" b="1" dirty="0">
                <a:solidFill>
                  <a:schemeClr val="accent4"/>
                </a:solidFill>
              </a:rPr>
              <a:t>Rol en belang gemeente</a:t>
            </a:r>
          </a:p>
        </p:txBody>
      </p:sp>
    </p:spTree>
    <p:extLst>
      <p:ext uri="{BB962C8B-B14F-4D97-AF65-F5344CB8AC3E}">
        <p14:creationId xmlns:p14="http://schemas.microsoft.com/office/powerpoint/2010/main" val="3211154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703CF-4F38-43E3-A6B8-44CE4FCBD4B0}"/>
              </a:ext>
            </a:extLst>
          </p:cNvPr>
          <p:cNvSpPr>
            <a:spLocks noGrp="1"/>
          </p:cNvSpPr>
          <p:nvPr>
            <p:ph type="title"/>
          </p:nvPr>
        </p:nvSpPr>
        <p:spPr/>
        <p:txBody>
          <a:bodyPr/>
          <a:lstStyle/>
          <a:p>
            <a:pPr algn="ctr"/>
            <a:r>
              <a:rPr lang="nl-NL" b="1" dirty="0">
                <a:solidFill>
                  <a:schemeClr val="accent4"/>
                </a:solidFill>
              </a:rPr>
              <a:t>Een pas met meerdere mogelijkheden.</a:t>
            </a:r>
          </a:p>
        </p:txBody>
      </p:sp>
      <p:pic>
        <p:nvPicPr>
          <p:cNvPr id="6" name="Tijdelijke aanduiding voor inhoud 5">
            <a:extLst>
              <a:ext uri="{FF2B5EF4-FFF2-40B4-BE49-F238E27FC236}">
                <a16:creationId xmlns:a16="http://schemas.microsoft.com/office/drawing/2014/main" id="{F7E86049-C934-4373-B576-4AF312AA945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83188" y="1109662"/>
            <a:ext cx="6172200" cy="4629150"/>
          </a:xfrm>
        </p:spPr>
      </p:pic>
      <p:sp>
        <p:nvSpPr>
          <p:cNvPr id="4" name="Tijdelijke aanduiding voor tekst 3">
            <a:extLst>
              <a:ext uri="{FF2B5EF4-FFF2-40B4-BE49-F238E27FC236}">
                <a16:creationId xmlns:a16="http://schemas.microsoft.com/office/drawing/2014/main" id="{8315ED89-B37D-46F5-B950-229883B29935}"/>
              </a:ext>
            </a:extLst>
          </p:cNvPr>
          <p:cNvSpPr>
            <a:spLocks noGrp="1"/>
          </p:cNvSpPr>
          <p:nvPr>
            <p:ph type="body" sz="half" idx="2"/>
          </p:nvPr>
        </p:nvSpPr>
        <p:spPr/>
        <p:txBody>
          <a:bodyPr/>
          <a:lstStyle/>
          <a:p>
            <a:endParaRPr lang="nl-NL" dirty="0"/>
          </a:p>
          <a:p>
            <a:r>
              <a:rPr lang="nl-NL" b="1" dirty="0"/>
              <a:t>Een pas voor:</a:t>
            </a:r>
          </a:p>
          <a:p>
            <a:r>
              <a:rPr lang="nl-NL" b="1" dirty="0"/>
              <a:t>	Vrijwilligers/mantelzorg</a:t>
            </a:r>
          </a:p>
          <a:p>
            <a:endParaRPr lang="nl-NL" b="1" dirty="0"/>
          </a:p>
          <a:p>
            <a:r>
              <a:rPr lang="nl-NL" b="1" dirty="0"/>
              <a:t>	Bijstand/Sociaalplein</a:t>
            </a:r>
          </a:p>
          <a:p>
            <a:endParaRPr lang="nl-NL" b="1" dirty="0"/>
          </a:p>
          <a:p>
            <a:r>
              <a:rPr lang="nl-NL" b="1" dirty="0"/>
              <a:t>	Voor een ieder die niet bij de 	bovenstaande groepen hoort.</a:t>
            </a:r>
          </a:p>
        </p:txBody>
      </p:sp>
    </p:spTree>
    <p:extLst>
      <p:ext uri="{BB962C8B-B14F-4D97-AF65-F5344CB8AC3E}">
        <p14:creationId xmlns:p14="http://schemas.microsoft.com/office/powerpoint/2010/main" val="12236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E6AD15E1-DF44-41F5-85B7-BF7D69486E6F}"/>
              </a:ext>
            </a:extLst>
          </p:cNvPr>
          <p:cNvSpPr/>
          <p:nvPr/>
        </p:nvSpPr>
        <p:spPr>
          <a:xfrm>
            <a:off x="1384300" y="428178"/>
            <a:ext cx="3505200" cy="6001643"/>
          </a:xfrm>
          <a:prstGeom prst="rect">
            <a:avLst/>
          </a:prstGeom>
        </p:spPr>
        <p:txBody>
          <a:bodyPr wrap="square">
            <a:spAutoFit/>
          </a:bodyPr>
          <a:lstStyle/>
          <a:p>
            <a:r>
              <a:rPr lang="nl-NL" dirty="0"/>
              <a:t>•	</a:t>
            </a:r>
            <a:r>
              <a:rPr lang="nl-NL" sz="2400" b="1" dirty="0"/>
              <a:t>Regiopas</a:t>
            </a:r>
          </a:p>
          <a:p>
            <a:r>
              <a:rPr lang="nl-NL" sz="2400" b="1" dirty="0"/>
              <a:t>•	Minimapas</a:t>
            </a:r>
          </a:p>
          <a:p>
            <a:r>
              <a:rPr lang="nl-NL" sz="2400" b="1" dirty="0"/>
              <a:t>•	Vrijwilligers</a:t>
            </a:r>
          </a:p>
          <a:p>
            <a:r>
              <a:rPr lang="nl-NL" sz="2400" b="1" dirty="0"/>
              <a:t>•	Mantelzorgpas</a:t>
            </a:r>
          </a:p>
          <a:p>
            <a:r>
              <a:rPr lang="nl-NL" sz="2400" b="1" dirty="0"/>
              <a:t>•	Sportpas</a:t>
            </a:r>
          </a:p>
          <a:p>
            <a:r>
              <a:rPr lang="nl-NL" sz="2400" b="1" dirty="0"/>
              <a:t>•	Cultuurpas</a:t>
            </a:r>
          </a:p>
          <a:p>
            <a:r>
              <a:rPr lang="nl-NL" sz="2400" b="1" dirty="0"/>
              <a:t>•	Restaurantpas</a:t>
            </a:r>
          </a:p>
          <a:p>
            <a:r>
              <a:rPr lang="nl-NL" sz="2400" b="1" dirty="0"/>
              <a:t>•	Voordeelpas</a:t>
            </a:r>
          </a:p>
          <a:p>
            <a:r>
              <a:rPr lang="nl-NL" sz="2400" b="1" dirty="0"/>
              <a:t>•	Betaalpas</a:t>
            </a:r>
          </a:p>
          <a:p>
            <a:r>
              <a:rPr lang="nl-NL" sz="2400" b="1" dirty="0"/>
              <a:t>•	Cadeaupas</a:t>
            </a:r>
          </a:p>
          <a:p>
            <a:r>
              <a:rPr lang="nl-NL" sz="2400" b="1" dirty="0"/>
              <a:t>•	Zorgpas</a:t>
            </a:r>
          </a:p>
          <a:p>
            <a:r>
              <a:rPr lang="nl-NL" sz="2400" b="1" dirty="0"/>
              <a:t>•	Spaarpas</a:t>
            </a:r>
          </a:p>
          <a:p>
            <a:r>
              <a:rPr lang="nl-NL" sz="2400" b="1" dirty="0"/>
              <a:t>•	</a:t>
            </a:r>
            <a:r>
              <a:rPr lang="nl-NL" sz="2400" b="1" dirty="0" err="1"/>
              <a:t>Crowdfunding</a:t>
            </a:r>
            <a:endParaRPr lang="nl-NL" sz="2400" b="1" dirty="0"/>
          </a:p>
          <a:p>
            <a:r>
              <a:rPr lang="nl-NL" sz="2400" b="1" dirty="0"/>
              <a:t>•	</a:t>
            </a:r>
            <a:r>
              <a:rPr lang="nl-NL" sz="2400" b="1" dirty="0" err="1"/>
              <a:t>Zwempas</a:t>
            </a:r>
            <a:endParaRPr lang="nl-NL" sz="2400" b="1" dirty="0"/>
          </a:p>
          <a:p>
            <a:r>
              <a:rPr lang="nl-NL" sz="2400" b="1" dirty="0"/>
              <a:t>•	Studentenpas</a:t>
            </a:r>
          </a:p>
          <a:p>
            <a:r>
              <a:rPr lang="nl-NL" sz="2400" b="1" dirty="0"/>
              <a:t>•	….</a:t>
            </a:r>
          </a:p>
        </p:txBody>
      </p:sp>
      <p:sp>
        <p:nvSpPr>
          <p:cNvPr id="3" name="Tekstvak 2">
            <a:extLst>
              <a:ext uri="{FF2B5EF4-FFF2-40B4-BE49-F238E27FC236}">
                <a16:creationId xmlns:a16="http://schemas.microsoft.com/office/drawing/2014/main" id="{26C800D8-58EF-4211-B1D0-B484BA6A39BB}"/>
              </a:ext>
            </a:extLst>
          </p:cNvPr>
          <p:cNvSpPr txBox="1"/>
          <p:nvPr/>
        </p:nvSpPr>
        <p:spPr>
          <a:xfrm>
            <a:off x="6089652" y="3200400"/>
            <a:ext cx="2324100" cy="707886"/>
          </a:xfrm>
          <a:prstGeom prst="rect">
            <a:avLst/>
          </a:prstGeom>
          <a:noFill/>
        </p:spPr>
        <p:txBody>
          <a:bodyPr wrap="square" rtlCol="0">
            <a:spAutoFit/>
          </a:bodyPr>
          <a:lstStyle/>
          <a:p>
            <a:r>
              <a:rPr lang="nl-NL" sz="4000" dirty="0">
                <a:solidFill>
                  <a:schemeClr val="accent4"/>
                </a:solidFill>
              </a:rPr>
              <a:t>Concreet</a:t>
            </a:r>
          </a:p>
        </p:txBody>
      </p:sp>
    </p:spTree>
    <p:extLst>
      <p:ext uri="{BB962C8B-B14F-4D97-AF65-F5344CB8AC3E}">
        <p14:creationId xmlns:p14="http://schemas.microsoft.com/office/powerpoint/2010/main" val="263858534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396</Words>
  <Application>Microsoft Office PowerPoint</Application>
  <PresentationFormat>Breedbeeld</PresentationFormat>
  <Paragraphs>148</Paragraphs>
  <Slides>13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13</vt:i4>
      </vt:variant>
    </vt:vector>
  </HeadingPairs>
  <TitlesOfParts>
    <vt:vector size="19" baseType="lpstr">
      <vt:lpstr>Arial</vt:lpstr>
      <vt:lpstr>Calibri</vt:lpstr>
      <vt:lpstr>Calibri Light</vt:lpstr>
      <vt:lpstr>Courier New</vt:lpstr>
      <vt:lpstr>Symbol</vt:lpstr>
      <vt:lpstr>Kantoorthema</vt:lpstr>
      <vt:lpstr>PowerPoint-presentatie</vt:lpstr>
      <vt:lpstr>Elke Gooier een regiopas. Voordeelpas + betaalwijze in één. </vt:lpstr>
      <vt:lpstr>PowerPoint-presentatie</vt:lpstr>
      <vt:lpstr>PowerPoint-presentatie</vt:lpstr>
      <vt:lpstr>PowerPoint-presentatie</vt:lpstr>
      <vt:lpstr>PowerPoint-presentatie</vt:lpstr>
      <vt:lpstr>PowerPoint-presentatie</vt:lpstr>
      <vt:lpstr>Een pas met meerdere mogelijkheden.</vt:lpstr>
      <vt:lpstr>PowerPoint-presentatie</vt:lpstr>
      <vt:lpstr>PowerPoint-presentatie</vt:lpstr>
      <vt:lpstr>PowerPoint-presentatie</vt:lpstr>
      <vt:lpstr>Een toepassing van een regiopas.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GOOISCHEPAS</dc:title>
  <dc:creator>Hensen</dc:creator>
  <cp:lastModifiedBy>jg hensen</cp:lastModifiedBy>
  <cp:revision>10</cp:revision>
  <dcterms:created xsi:type="dcterms:W3CDTF">2018-10-12T08:43:04Z</dcterms:created>
  <dcterms:modified xsi:type="dcterms:W3CDTF">2019-03-15T09:52:54Z</dcterms:modified>
</cp:coreProperties>
</file>